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5" r:id="rId4"/>
    <p:sldId id="259" r:id="rId5"/>
    <p:sldId id="264" r:id="rId6"/>
    <p:sldId id="270" r:id="rId7"/>
    <p:sldId id="260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56"/>
    <a:srgbClr val="6C63FF"/>
    <a:srgbClr val="FA1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1" autoAdjust="0"/>
    <p:restoredTop sz="94660"/>
  </p:normalViewPr>
  <p:slideViewPr>
    <p:cSldViewPr snapToGrid="0">
      <p:cViewPr>
        <p:scale>
          <a:sx n="75" d="100"/>
          <a:sy n="75" d="100"/>
        </p:scale>
        <p:origin x="509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A148-194E-428F-A5BB-13911547A14D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7A881-0597-4266-928C-4E0BFBA17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0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r>
              <a:rPr lang="de-DE" dirty="0" err="1"/>
              <a:t>Accuracy</a:t>
            </a:r>
            <a:r>
              <a:rPr lang="de-DE" dirty="0"/>
              <a:t> =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  <a:p>
            <a:endParaRPr lang="en-US" dirty="0"/>
          </a:p>
          <a:p>
            <a:r>
              <a:rPr lang="en-US" dirty="0"/>
              <a:t>Calculated some average numbers, fed them to the model to predict wind power locations</a:t>
            </a:r>
          </a:p>
          <a:p>
            <a:r>
              <a:rPr lang="en-US" dirty="0"/>
              <a:t>Some models were as good as a coin flip, pretty much totally random</a:t>
            </a:r>
          </a:p>
          <a:p>
            <a:endParaRPr lang="en-US" dirty="0"/>
          </a:p>
          <a:p>
            <a:r>
              <a:rPr lang="en-US" dirty="0"/>
              <a:t>Tried to improve the models with the info from the exercises, trained 60 models, got accuracy up to 75% on average, but still wanted to improve</a:t>
            </a:r>
          </a:p>
          <a:p>
            <a:endParaRPr lang="en-US" dirty="0"/>
          </a:p>
          <a:p>
            <a:r>
              <a:rPr lang="en-US" dirty="0"/>
              <a:t>wind is a result of changing conditions, </a:t>
            </a:r>
            <a:r>
              <a:rPr lang="en-US" dirty="0" err="1"/>
              <a:t>eg</a:t>
            </a:r>
            <a:r>
              <a:rPr lang="en-US" dirty="0"/>
              <a:t> mainly changing temp</a:t>
            </a:r>
          </a:p>
          <a:p>
            <a:r>
              <a:rPr lang="en-US" dirty="0"/>
              <a:t>So we needed a number that reflects the range of changes for temp and other input data</a:t>
            </a:r>
          </a:p>
          <a:p>
            <a:r>
              <a:rPr lang="en-US" dirty="0"/>
              <a:t>Widely used standard deviation does that. Higher values typically means more and greater changes in conditions</a:t>
            </a:r>
          </a:p>
          <a:p>
            <a:r>
              <a:rPr lang="en-US" dirty="0"/>
              <a:t>Fed std data to model, instantly got accuracy of close to 80%</a:t>
            </a:r>
          </a:p>
          <a:p>
            <a:r>
              <a:rPr lang="en-US" dirty="0"/>
              <a:t>Easily better than optimized models based on averages</a:t>
            </a:r>
          </a:p>
          <a:p>
            <a:r>
              <a:rPr lang="en-US" dirty="0"/>
              <a:t>model training just got 50 times faster</a:t>
            </a:r>
          </a:p>
          <a:p>
            <a:endParaRPr lang="en-US" dirty="0"/>
          </a:p>
          <a:p>
            <a:r>
              <a:rPr lang="en-US" dirty="0"/>
              <a:t>Showed us:</a:t>
            </a:r>
          </a:p>
          <a:p>
            <a:r>
              <a:rPr lang="en-US" dirty="0"/>
              <a:t>Even a little bit of research and knowledge about specific problem can match or even beat sophisticated machine learning</a:t>
            </a:r>
          </a:p>
          <a:p>
            <a:r>
              <a:rPr lang="en-US" dirty="0"/>
              <a:t>Machine learning is perfect to find patterns, but the data has to include the real world patterns, otherwise can’t reach full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7A881-0597-4266-928C-4E0BFBA1706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85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04F86-3529-44E6-91EA-D7B69AEBA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6FCA4D-EDF7-477F-9322-34CCA1C4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77F6F-2408-4E76-BC1C-FE1DEF44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4C845B-0A43-4426-AE71-21CA9203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719467-1746-4F08-9200-8E0F2C8A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55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971F5-E6CE-4A34-B806-F3BA2D7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5F527-A861-4068-B4DA-828771996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C301DB-CC05-43A9-88A1-0517A8A2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946703-555A-4447-B656-06BEFC78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9B4CB-B9DC-4904-8BE8-F4403DF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6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D67D85A-CB30-4077-9FDC-FB81346CC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CBC4A9-9C55-4AFD-9501-11EA31AB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FDDF33-C8C1-4AD7-A2CD-EC2C1A8D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69FB6D-4756-4210-A172-C5CDE16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609FC-220E-4FAC-BADB-C469461E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859D-0003-455B-9613-4E8EE29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60D0-7658-42E5-87E4-208C79C6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94E508-8BC3-472B-8484-265A285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A157E-62E0-4103-B073-057CF8E6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D1BECD-6A63-4683-8F84-1A941BA3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58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FAC4C-7D3F-4558-AA42-45C802E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90A2C-3618-40A1-847E-4D4134619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F18DD-E981-4D14-8CF8-C9CF589D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B7AB9-E343-45B8-95E2-E84B47E2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A1943-6C1F-4732-9B38-B2813D1F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4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C3334-DD49-4E20-961F-6399DB46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8FD63-EB90-49D4-8D45-F05F6132F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3133AC-8B80-4B4C-9F62-4FAFBB401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7DDAA4-8905-4E1E-A809-B0494D7C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2FECE-D4D6-40B9-AF37-7E020A1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242EE8-0417-4444-B196-B29171E4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1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20467-54D9-4542-A0AB-55C2557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12602-72CA-4B3D-86D5-912409B6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4E9D36-2E79-4780-A711-BB34CC83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9F32E-E0FB-4938-8691-8F32BE04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23C703-0247-4D12-AAA2-3AE62412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21AD2D-060A-46E6-AD9A-B4FE2C96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B4AB6D-9A6C-47DE-AA78-1FF7FD4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39515A-E760-4F3B-9A10-84988C28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4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79A47-9811-48AD-A0AB-EA97E9A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D5FD08-3EA2-4D64-896B-7880334D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341285-666B-44D0-AD52-ACA46D2E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F6A977-4FAF-4355-AF58-EB04E830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6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9A048-6FEA-433A-A0D6-E8A4490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9F70D3-CB2B-4309-973B-5E65FC32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1F0AE2-03D3-460F-8C08-D7AB3B22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1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504BF-80F1-42BA-9102-7ACE6DA5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D046C-AD9B-4CE1-A05C-7E69FD3B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B33024-CEE3-40D0-B26F-B9CC7044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C965A1-6EA5-443A-B223-850E643E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72A2B-D538-48B6-B235-F15C8DDE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5849D-42D9-4F1B-AB73-2757D936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4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3072B-96DD-465F-BE4D-EED5B8D4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10447C-945D-4F7E-9ACF-7AD5EC84C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A8CD38-37A8-4D84-9D56-24477BE6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B9231-7B9A-408A-A3FE-D88DBBB3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2FA89C-A28A-4B57-A72E-45A1F3A0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1291F3-1C36-48B9-993E-CDF6300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5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D7B493-7ED0-4B6E-9960-10E5E147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1992B-68EC-41F0-90D4-887C3FA00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22493-84C1-4487-B0E0-895EE7FA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2566-54C3-46EE-ACD9-34046246C5C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4D5CB-4670-42F1-A91F-0709D0DBF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3475E-7766-4F27-9A00-0C57BB0C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4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3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56;p13">
            <a:extLst>
              <a:ext uri="{FF2B5EF4-FFF2-40B4-BE49-F238E27FC236}">
                <a16:creationId xmlns:a16="http://schemas.microsoft.com/office/drawing/2014/main" id="{4C51E480-09DF-4EA7-9025-1DEEFA6055F2}"/>
              </a:ext>
            </a:extLst>
          </p:cNvPr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9589"/>
            <a:ext cx="12310712" cy="715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42499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2839353"/>
            <a:ext cx="11311267" cy="1381554"/>
            <a:chOff x="594982" y="3330240"/>
            <a:chExt cx="11311267" cy="1381554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30240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8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68487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3158371"/>
            <a:ext cx="11311267" cy="1322416"/>
            <a:chOff x="594982" y="3389378"/>
            <a:chExt cx="11311267" cy="132241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89378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EF45986-7252-40BA-8838-D027B352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2" y="170890"/>
            <a:ext cx="4898720" cy="34828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D4DFAD4-2683-40EA-8293-3C4C3BD9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8" y="6066070"/>
            <a:ext cx="1766876" cy="5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The Team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Groovy Green Geeks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3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3BB5042-D350-4034-821A-8DC374CC3124}"/>
              </a:ext>
            </a:extLst>
          </p:cNvPr>
          <p:cNvGrpSpPr/>
          <p:nvPr/>
        </p:nvGrpSpPr>
        <p:grpSpPr>
          <a:xfrm>
            <a:off x="7188168" y="2359571"/>
            <a:ext cx="2438400" cy="2851890"/>
            <a:chOff x="356604" y="1876424"/>
            <a:chExt cx="2438400" cy="285189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5B1D1EF-1ECD-4155-A6D4-8A225D264B01}"/>
                </a:ext>
              </a:extLst>
            </p:cNvPr>
            <p:cNvGrpSpPr/>
            <p:nvPr/>
          </p:nvGrpSpPr>
          <p:grpSpPr>
            <a:xfrm>
              <a:off x="828675" y="1876424"/>
              <a:ext cx="1494260" cy="1827245"/>
              <a:chOff x="758953" y="1768151"/>
              <a:chExt cx="1583032" cy="1964094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2C80E955-166B-414F-A275-55FAABB0392D}"/>
                  </a:ext>
                </a:extLst>
              </p:cNvPr>
              <p:cNvSpPr/>
              <p:nvPr/>
            </p:nvSpPr>
            <p:spPr>
              <a:xfrm>
                <a:off x="758953" y="1768151"/>
                <a:ext cx="1583032" cy="1964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8AEA9E3-EC9F-42A2-8781-C5E7C344A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690" t="11310" r="24874" b="26011"/>
              <a:stretch/>
            </p:blipFill>
            <p:spPr>
              <a:xfrm>
                <a:off x="867304" y="1866122"/>
                <a:ext cx="1366329" cy="1768151"/>
              </a:xfrm>
              <a:prstGeom prst="rect">
                <a:avLst/>
              </a:prstGeom>
            </p:spPr>
          </p:pic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895D3FB-CC8C-4E14-B1DE-010B54892D7D}"/>
                </a:ext>
              </a:extLst>
            </p:cNvPr>
            <p:cNvSpPr txBox="1"/>
            <p:nvPr/>
          </p:nvSpPr>
          <p:spPr>
            <a:xfrm>
              <a:off x="356604" y="3774207"/>
              <a:ext cx="2438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Lena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Master Chemical Engineering</a:t>
              </a:r>
              <a:endParaRPr lang="de-DE" sz="16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38B1C7C-6202-4888-9114-F9B20D147BB1}"/>
              </a:ext>
            </a:extLst>
          </p:cNvPr>
          <p:cNvGrpSpPr/>
          <p:nvPr/>
        </p:nvGrpSpPr>
        <p:grpSpPr>
          <a:xfrm>
            <a:off x="130175" y="2365688"/>
            <a:ext cx="2264041" cy="2858007"/>
            <a:chOff x="2644057" y="1876423"/>
            <a:chExt cx="2264041" cy="2858007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154E559-8E0C-4795-9DD6-6C596485FCC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1BC5132-312F-44A9-B578-E5E9D23916B8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Sönke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Math &amp; </a:t>
              </a:r>
              <a:r>
                <a:rPr lang="de-DE" sz="1600" dirty="0" err="1">
                  <a:cs typeface="Aharoni" panose="02010803020104030203" pitchFamily="2" charset="-79"/>
                </a:rPr>
                <a:t>Statistics</a:t>
              </a:r>
              <a:r>
                <a:rPr lang="de-DE" sz="1600" dirty="0">
                  <a:cs typeface="Aharoni" panose="02010803020104030203" pitchFamily="2" charset="-79"/>
                </a:rPr>
                <a:t> Teacher</a:t>
              </a:r>
              <a:endParaRPr lang="de-DE" sz="1600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8966322-F6AC-4E58-9A6B-FAB06DC6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67" t="3092" r="12161" b="18549"/>
            <a:stretch/>
          </p:blipFill>
          <p:spPr>
            <a:xfrm>
              <a:off x="3131224" y="1967568"/>
              <a:ext cx="1289709" cy="164495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8213891-6ED5-4730-BDF4-E0E72B6A28E7}"/>
              </a:ext>
            </a:extLst>
          </p:cNvPr>
          <p:cNvGrpSpPr/>
          <p:nvPr/>
        </p:nvGrpSpPr>
        <p:grpSpPr>
          <a:xfrm>
            <a:off x="9843798" y="2359571"/>
            <a:ext cx="2264041" cy="2611786"/>
            <a:chOff x="9843798" y="2835436"/>
            <a:chExt cx="2264041" cy="2611786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404A5E1-B8A2-4767-8488-25EEAC7E79B1}"/>
                </a:ext>
              </a:extLst>
            </p:cNvPr>
            <p:cNvGrpSpPr/>
            <p:nvPr/>
          </p:nvGrpSpPr>
          <p:grpSpPr>
            <a:xfrm>
              <a:off x="9843798" y="2835436"/>
              <a:ext cx="2264041" cy="2611786"/>
              <a:chOff x="2644057" y="1876423"/>
              <a:chExt cx="2264041" cy="2611786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42ED69F1-40E6-49E1-8A6B-FFFEAABC5D1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536483D-06D2-4860-AA04-EA57BAB90CD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Amine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Mentor</a:t>
                </a:r>
                <a:endParaRPr lang="de-DE" sz="1600" dirty="0"/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AF38A490-81CE-4FC0-9196-136976023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684" t="11065" r="25016" b="18402"/>
            <a:stretch/>
          </p:blipFill>
          <p:spPr>
            <a:xfrm>
              <a:off x="10330963" y="2926580"/>
              <a:ext cx="1289709" cy="164495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074E4DA-5A17-4832-BB4D-9F2CD0977C09}"/>
              </a:ext>
            </a:extLst>
          </p:cNvPr>
          <p:cNvGrpSpPr/>
          <p:nvPr/>
        </p:nvGrpSpPr>
        <p:grpSpPr>
          <a:xfrm>
            <a:off x="3690426" y="2365688"/>
            <a:ext cx="2264041" cy="2858007"/>
            <a:chOff x="5650998" y="2434213"/>
            <a:chExt cx="2264041" cy="2858007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A577BDC-C3D6-4B8A-9032-05961B2123B7}"/>
                </a:ext>
              </a:extLst>
            </p:cNvPr>
            <p:cNvGrpSpPr/>
            <p:nvPr/>
          </p:nvGrpSpPr>
          <p:grpSpPr>
            <a:xfrm>
              <a:off x="5650998" y="2434213"/>
              <a:ext cx="2264041" cy="2858007"/>
              <a:chOff x="2644057" y="1876423"/>
              <a:chExt cx="2264041" cy="285800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9B1DD363-BBBF-42A1-91E9-7B0ABDE1AFF6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7425E1E-E1FB-4C12-808C-84615FC48473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Laura Marie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2F2ACC6-FA43-4DB1-B64A-14090A10E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3796" t="5516" r="19448" b="29217"/>
            <a:stretch/>
          </p:blipFill>
          <p:spPr>
            <a:xfrm>
              <a:off x="6136639" y="2525357"/>
              <a:ext cx="1289709" cy="1644954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762B15B-8FD8-4477-A2DB-4B1F2438F32D}"/>
              </a:ext>
            </a:extLst>
          </p:cNvPr>
          <p:cNvGrpSpPr/>
          <p:nvPr/>
        </p:nvGrpSpPr>
        <p:grpSpPr>
          <a:xfrm>
            <a:off x="1891847" y="2359571"/>
            <a:ext cx="2264041" cy="2858007"/>
            <a:chOff x="3794389" y="2434213"/>
            <a:chExt cx="2264041" cy="2858007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399B929-4A57-4286-8E3F-D97197D23399}"/>
                </a:ext>
              </a:extLst>
            </p:cNvPr>
            <p:cNvGrpSpPr/>
            <p:nvPr/>
          </p:nvGrpSpPr>
          <p:grpSpPr>
            <a:xfrm>
              <a:off x="3794389" y="2434213"/>
              <a:ext cx="2264041" cy="2858007"/>
              <a:chOff x="2644057" y="1876423"/>
              <a:chExt cx="2264041" cy="2858007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7F8B901-6BEF-4E71-9C48-43394BFF8D3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4A42B24-3CF2-4F4A-8F03-78085EDFDA0B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Simon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52167A2-E8B7-43D9-BAAB-5B5A8A0D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928" r="22083" b="15883"/>
            <a:stretch/>
          </p:blipFill>
          <p:spPr>
            <a:xfrm>
              <a:off x="4281554" y="2525358"/>
              <a:ext cx="1289709" cy="1644954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D09E493-5B5C-4C07-8C15-1161C486ED9D}"/>
              </a:ext>
            </a:extLst>
          </p:cNvPr>
          <p:cNvGrpSpPr/>
          <p:nvPr/>
        </p:nvGrpSpPr>
        <p:grpSpPr>
          <a:xfrm>
            <a:off x="5476678" y="2359571"/>
            <a:ext cx="2264041" cy="2858007"/>
            <a:chOff x="7477483" y="2359571"/>
            <a:chExt cx="2264041" cy="285800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8347177F-87D4-48BD-8875-5080F803A393}"/>
                </a:ext>
              </a:extLst>
            </p:cNvPr>
            <p:cNvGrpSpPr/>
            <p:nvPr/>
          </p:nvGrpSpPr>
          <p:grpSpPr>
            <a:xfrm>
              <a:off x="7477483" y="2359571"/>
              <a:ext cx="2264041" cy="2858007"/>
              <a:chOff x="2644057" y="1876423"/>
              <a:chExt cx="2264041" cy="2858007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BCAA29FB-1CEF-4A22-9E5A-702C7548B475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2E33940-97AD-4CC3-8CC9-F87CA8D6607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Gabriel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Master Business Analytics</a:t>
                </a:r>
                <a:endParaRPr lang="de-DE" sz="1600" dirty="0"/>
              </a:p>
            </p:txBody>
          </p:sp>
        </p:grp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5DEBBD1-330C-462B-8293-B0CD82D4B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340" t="40536" r="27435" b="29234"/>
            <a:stretch/>
          </p:blipFill>
          <p:spPr>
            <a:xfrm>
              <a:off x="7964648" y="2456833"/>
              <a:ext cx="1289709" cy="1644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45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Ideal Locations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for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Green 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/>
              <a:t>Green Energy Locations | L. Kögel, S. Maibach, G. Sacher, S. Schad, L. M. Schiffers |  25.09.2021 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4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83CCF1-2B6F-4634-923B-C0BEE5A66D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522" t="46489"/>
          <a:stretch/>
        </p:blipFill>
        <p:spPr>
          <a:xfrm>
            <a:off x="951111" y="4249499"/>
            <a:ext cx="1921488" cy="1993545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F9328A4-EE33-47B4-9372-8D3C23D5455D}"/>
              </a:ext>
            </a:extLst>
          </p:cNvPr>
          <p:cNvGrpSpPr/>
          <p:nvPr/>
        </p:nvGrpSpPr>
        <p:grpSpPr>
          <a:xfrm>
            <a:off x="332124" y="1465906"/>
            <a:ext cx="3191909" cy="2841690"/>
            <a:chOff x="332124" y="1465906"/>
            <a:chExt cx="3191909" cy="2841690"/>
          </a:xfrm>
        </p:grpSpPr>
        <p:grpSp>
          <p:nvGrpSpPr>
            <p:cNvPr id="1077" name="Gruppieren 1076">
              <a:extLst>
                <a:ext uri="{FF2B5EF4-FFF2-40B4-BE49-F238E27FC236}">
                  <a16:creationId xmlns:a16="http://schemas.microsoft.com/office/drawing/2014/main" id="{74DE8BB8-E7A0-4690-AE5D-878C178C0D85}"/>
                </a:ext>
              </a:extLst>
            </p:cNvPr>
            <p:cNvGrpSpPr/>
            <p:nvPr/>
          </p:nvGrpSpPr>
          <p:grpSpPr>
            <a:xfrm>
              <a:off x="332124" y="1465906"/>
              <a:ext cx="3191909" cy="2012949"/>
              <a:chOff x="1327091" y="1833811"/>
              <a:chExt cx="3776152" cy="2315183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34CC96A-EFD2-478E-A5A6-BB33649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18169" y="1937802"/>
                <a:ext cx="3057045" cy="1925538"/>
              </a:xfrm>
              <a:prstGeom prst="rect">
                <a:avLst/>
              </a:prstGeom>
            </p:spPr>
          </p:pic>
          <p:sp>
            <p:nvSpPr>
              <p:cNvPr id="1076" name="Wolke 1075">
                <a:extLst>
                  <a:ext uri="{FF2B5EF4-FFF2-40B4-BE49-F238E27FC236}">
                    <a16:creationId xmlns:a16="http://schemas.microsoft.com/office/drawing/2014/main" id="{94BCC4CC-2341-4D0D-8CF2-9ECCB2A26FF4}"/>
                  </a:ext>
                </a:extLst>
              </p:cNvPr>
              <p:cNvSpPr/>
              <p:nvPr/>
            </p:nvSpPr>
            <p:spPr>
              <a:xfrm>
                <a:off x="1327091" y="1833811"/>
                <a:ext cx="3776152" cy="2315183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78" name="Flussdiagramm: Verbinder 1077">
              <a:extLst>
                <a:ext uri="{FF2B5EF4-FFF2-40B4-BE49-F238E27FC236}">
                  <a16:creationId xmlns:a16="http://schemas.microsoft.com/office/drawing/2014/main" id="{DB660844-C39A-48D6-B102-B2A94FCB50EF}"/>
                </a:ext>
              </a:extLst>
            </p:cNvPr>
            <p:cNvSpPr/>
            <p:nvPr/>
          </p:nvSpPr>
          <p:spPr>
            <a:xfrm>
              <a:off x="1661379" y="3702641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5" name="Flussdiagramm: Verbinder 134">
              <a:extLst>
                <a:ext uri="{FF2B5EF4-FFF2-40B4-BE49-F238E27FC236}">
                  <a16:creationId xmlns:a16="http://schemas.microsoft.com/office/drawing/2014/main" id="{C75A9C87-9818-4DC0-A222-FEC4AAEA7AB2}"/>
                </a:ext>
              </a:extLst>
            </p:cNvPr>
            <p:cNvSpPr/>
            <p:nvPr/>
          </p:nvSpPr>
          <p:spPr>
            <a:xfrm>
              <a:off x="1706114" y="4098174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9EA4EEE8-F893-4E32-A34B-F1E6E853D9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2744"/>
          <a:stretch/>
        </p:blipFill>
        <p:spPr>
          <a:xfrm>
            <a:off x="7799322" y="4276908"/>
            <a:ext cx="2348077" cy="2138799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67FA39D-5CF8-4A60-A0AA-186C23632E51}"/>
              </a:ext>
            </a:extLst>
          </p:cNvPr>
          <p:cNvGrpSpPr/>
          <p:nvPr/>
        </p:nvGrpSpPr>
        <p:grpSpPr>
          <a:xfrm>
            <a:off x="8973360" y="1894567"/>
            <a:ext cx="3191909" cy="2669188"/>
            <a:chOff x="8973360" y="1894567"/>
            <a:chExt cx="3191909" cy="2669188"/>
          </a:xfrm>
        </p:grpSpPr>
        <p:grpSp>
          <p:nvGrpSpPr>
            <p:cNvPr id="1087" name="Gruppieren 1086">
              <a:extLst>
                <a:ext uri="{FF2B5EF4-FFF2-40B4-BE49-F238E27FC236}">
                  <a16:creationId xmlns:a16="http://schemas.microsoft.com/office/drawing/2014/main" id="{4E75F5A5-BC5F-40D5-9CE3-7E81F699225E}"/>
                </a:ext>
              </a:extLst>
            </p:cNvPr>
            <p:cNvGrpSpPr/>
            <p:nvPr/>
          </p:nvGrpSpPr>
          <p:grpSpPr>
            <a:xfrm>
              <a:off x="8973360" y="1894567"/>
              <a:ext cx="3191909" cy="2012949"/>
              <a:chOff x="860765" y="1821120"/>
              <a:chExt cx="3191909" cy="2012949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614CC992-9C1D-44B4-BF7A-5F5E28992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67322" y="1929874"/>
                <a:ext cx="2612404" cy="1660156"/>
              </a:xfrm>
              <a:prstGeom prst="rect">
                <a:avLst/>
              </a:prstGeom>
            </p:spPr>
          </p:pic>
          <p:sp>
            <p:nvSpPr>
              <p:cNvPr id="132" name="Wolke 131">
                <a:extLst>
                  <a:ext uri="{FF2B5EF4-FFF2-40B4-BE49-F238E27FC236}">
                    <a16:creationId xmlns:a16="http://schemas.microsoft.com/office/drawing/2014/main" id="{D9C8087E-A2EE-4065-9150-92D8511D194C}"/>
                  </a:ext>
                </a:extLst>
              </p:cNvPr>
              <p:cNvSpPr/>
              <p:nvPr/>
            </p:nvSpPr>
            <p:spPr>
              <a:xfrm>
                <a:off x="860765" y="1821120"/>
                <a:ext cx="3191909" cy="2012949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36" name="Flussdiagramm: Verbinder 135">
              <a:extLst>
                <a:ext uri="{FF2B5EF4-FFF2-40B4-BE49-F238E27FC236}">
                  <a16:creationId xmlns:a16="http://schemas.microsoft.com/office/drawing/2014/main" id="{87A6953B-13C6-48B4-83A2-AC849CD04E02}"/>
                </a:ext>
              </a:extLst>
            </p:cNvPr>
            <p:cNvSpPr/>
            <p:nvPr/>
          </p:nvSpPr>
          <p:spPr>
            <a:xfrm>
              <a:off x="10287000" y="4012915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lussdiagramm: Verbinder 136">
              <a:extLst>
                <a:ext uri="{FF2B5EF4-FFF2-40B4-BE49-F238E27FC236}">
                  <a16:creationId xmlns:a16="http://schemas.microsoft.com/office/drawing/2014/main" id="{41DD2448-47CB-47BB-BD84-5FEF6D3B256C}"/>
                </a:ext>
              </a:extLst>
            </p:cNvPr>
            <p:cNvSpPr/>
            <p:nvPr/>
          </p:nvSpPr>
          <p:spPr>
            <a:xfrm>
              <a:off x="9941658" y="4354333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82" name="Grafik 1081" descr="Fragezeichen mit einfarbiger Füllung">
            <a:extLst>
              <a:ext uri="{FF2B5EF4-FFF2-40B4-BE49-F238E27FC236}">
                <a16:creationId xmlns:a16="http://schemas.microsoft.com/office/drawing/2014/main" id="{F8591D94-7674-4A46-8317-471C823CE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421465">
            <a:off x="973495" y="3893860"/>
            <a:ext cx="486153" cy="486153"/>
          </a:xfrm>
          <a:prstGeom prst="rect">
            <a:avLst/>
          </a:prstGeom>
        </p:spPr>
      </p:pic>
      <p:pic>
        <p:nvPicPr>
          <p:cNvPr id="155" name="Grafik 154" descr="Fragezeichen mit einfarbiger Füllung">
            <a:extLst>
              <a:ext uri="{FF2B5EF4-FFF2-40B4-BE49-F238E27FC236}">
                <a16:creationId xmlns:a16="http://schemas.microsoft.com/office/drawing/2014/main" id="{A3F08EFC-6D27-4156-ACDB-6A140BF155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7534">
            <a:off x="2257812" y="3609381"/>
            <a:ext cx="486153" cy="486153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D6EB19E8-5B06-4794-9F36-E708BA4C733C}"/>
              </a:ext>
            </a:extLst>
          </p:cNvPr>
          <p:cNvGrpSpPr/>
          <p:nvPr/>
        </p:nvGrpSpPr>
        <p:grpSpPr>
          <a:xfrm>
            <a:off x="5589958" y="1382734"/>
            <a:ext cx="4503685" cy="2973475"/>
            <a:chOff x="5589958" y="1382734"/>
            <a:chExt cx="4503685" cy="2973475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CF46F654-5025-4A6C-9888-979A81D03C01}"/>
                </a:ext>
              </a:extLst>
            </p:cNvPr>
            <p:cNvGrpSpPr/>
            <p:nvPr/>
          </p:nvGrpSpPr>
          <p:grpSpPr>
            <a:xfrm>
              <a:off x="5589958" y="1382734"/>
              <a:ext cx="4503685" cy="2973475"/>
              <a:chOff x="5589958" y="1382734"/>
              <a:chExt cx="4503685" cy="2973475"/>
            </a:xfrm>
          </p:grpSpPr>
          <p:grpSp>
            <p:nvGrpSpPr>
              <p:cNvPr id="68" name="Gruppieren 67">
                <a:extLst>
                  <a:ext uri="{FF2B5EF4-FFF2-40B4-BE49-F238E27FC236}">
                    <a16:creationId xmlns:a16="http://schemas.microsoft.com/office/drawing/2014/main" id="{97ECCA8B-9E88-41F5-B8AA-117D6EAD2E8E}"/>
                  </a:ext>
                </a:extLst>
              </p:cNvPr>
              <p:cNvGrpSpPr/>
              <p:nvPr/>
            </p:nvGrpSpPr>
            <p:grpSpPr>
              <a:xfrm>
                <a:off x="5589958" y="1382734"/>
                <a:ext cx="3191909" cy="2179956"/>
                <a:chOff x="3322563" y="3257878"/>
                <a:chExt cx="3044035" cy="2179956"/>
              </a:xfrm>
            </p:grpSpPr>
            <p:grpSp>
              <p:nvGrpSpPr>
                <p:cNvPr id="64" name="Gruppieren 63">
                  <a:extLst>
                    <a:ext uri="{FF2B5EF4-FFF2-40B4-BE49-F238E27FC236}">
                      <a16:creationId xmlns:a16="http://schemas.microsoft.com/office/drawing/2014/main" id="{9FA8E051-4246-420B-BAA9-EBE3635D07E7}"/>
                    </a:ext>
                  </a:extLst>
                </p:cNvPr>
                <p:cNvGrpSpPr/>
                <p:nvPr/>
              </p:nvGrpSpPr>
              <p:grpSpPr>
                <a:xfrm>
                  <a:off x="3428093" y="3281881"/>
                  <a:ext cx="2679162" cy="1989454"/>
                  <a:chOff x="6180686" y="806240"/>
                  <a:chExt cx="2679162" cy="1989454"/>
                </a:xfrm>
              </p:grpSpPr>
              <p:pic>
                <p:nvPicPr>
                  <p:cNvPr id="22" name="Grafik 21">
                    <a:extLst>
                      <a:ext uri="{FF2B5EF4-FFF2-40B4-BE49-F238E27FC236}">
                        <a16:creationId xmlns:a16="http://schemas.microsoft.com/office/drawing/2014/main" id="{C2007C8D-FDE4-43A7-AE12-FBC87DF13E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80686" y="806240"/>
                    <a:ext cx="2679162" cy="1989454"/>
                  </a:xfrm>
                  <a:prstGeom prst="rect">
                    <a:avLst/>
                  </a:prstGeom>
                </p:spPr>
              </p:pic>
              <p:pic>
                <p:nvPicPr>
                  <p:cNvPr id="1086" name="Grafik 1085" descr="Markierung mit einfarbiger Füllung">
                    <a:extLst>
                      <a:ext uri="{FF2B5EF4-FFF2-40B4-BE49-F238E27FC236}">
                        <a16:creationId xmlns:a16="http://schemas.microsoft.com/office/drawing/2014/main" id="{026BC313-DDF9-4887-B49E-036873B532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01623" y="1244779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38" name="Grafik 137" descr="Markierung mit einfarbiger Füllung">
                    <a:extLst>
                      <a:ext uri="{FF2B5EF4-FFF2-40B4-BE49-F238E27FC236}">
                        <a16:creationId xmlns:a16="http://schemas.microsoft.com/office/drawing/2014/main" id="{643011FD-8ADF-4ECD-88BB-EA52D9B1E4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354" y="1247891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39" name="Grafik 138" descr="Markierung mit einfarbiger Füllung">
                    <a:extLst>
                      <a:ext uri="{FF2B5EF4-FFF2-40B4-BE49-F238E27FC236}">
                        <a16:creationId xmlns:a16="http://schemas.microsoft.com/office/drawing/2014/main" id="{1448B6AE-E627-495D-9A26-1786DEB811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55748" y="1099164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0" name="Grafik 139" descr="Markierung mit einfarbiger Füllung">
                    <a:extLst>
                      <a:ext uri="{FF2B5EF4-FFF2-40B4-BE49-F238E27FC236}">
                        <a16:creationId xmlns:a16="http://schemas.microsoft.com/office/drawing/2014/main" id="{9CF16B78-318D-4D51-8DB9-F4DD857C9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53116" y="1706195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1" name="Grafik 140" descr="Markierung mit einfarbiger Füllung">
                    <a:extLst>
                      <a:ext uri="{FF2B5EF4-FFF2-40B4-BE49-F238E27FC236}">
                        <a16:creationId xmlns:a16="http://schemas.microsoft.com/office/drawing/2014/main" id="{DFB1239A-A841-4E1A-BF22-F656D10CD9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48022" y="1197103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2" name="Grafik 141" descr="Markierung mit einfarbiger Füllung">
                    <a:extLst>
                      <a:ext uri="{FF2B5EF4-FFF2-40B4-BE49-F238E27FC236}">
                        <a16:creationId xmlns:a16="http://schemas.microsoft.com/office/drawing/2014/main" id="{FF61C641-56BA-4ABB-9F18-E620755AF6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8188" y="1566646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3" name="Grafik 142" descr="Markierung mit einfarbiger Füllung">
                    <a:extLst>
                      <a:ext uri="{FF2B5EF4-FFF2-40B4-BE49-F238E27FC236}">
                        <a16:creationId xmlns:a16="http://schemas.microsoft.com/office/drawing/2014/main" id="{5578A785-A78F-4B36-946E-04E42E916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4103" y="1981464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4" name="Grafik 143" descr="Markierung mit einfarbiger Füllung">
                    <a:extLst>
                      <a:ext uri="{FF2B5EF4-FFF2-40B4-BE49-F238E27FC236}">
                        <a16:creationId xmlns:a16="http://schemas.microsoft.com/office/drawing/2014/main" id="{B61DECAB-779B-4E75-9340-CBA55748C1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7174" y="1891374"/>
                    <a:ext cx="304159" cy="30415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9" name="Wolke 148">
                  <a:extLst>
                    <a:ext uri="{FF2B5EF4-FFF2-40B4-BE49-F238E27FC236}">
                      <a16:creationId xmlns:a16="http://schemas.microsoft.com/office/drawing/2014/main" id="{EB4527F8-93E1-40DC-8D38-57E6A4BDCF07}"/>
                    </a:ext>
                  </a:extLst>
                </p:cNvPr>
                <p:cNvSpPr/>
                <p:nvPr/>
              </p:nvSpPr>
              <p:spPr>
                <a:xfrm>
                  <a:off x="3322563" y="3257878"/>
                  <a:ext cx="3044035" cy="2179956"/>
                </a:xfrm>
                <a:prstGeom prst="cloud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3" name="Flussdiagramm: Verbinder 152">
                <a:extLst>
                  <a:ext uri="{FF2B5EF4-FFF2-40B4-BE49-F238E27FC236}">
                    <a16:creationId xmlns:a16="http://schemas.microsoft.com/office/drawing/2014/main" id="{4F8B5D11-2524-42BF-9481-FEA565ED371E}"/>
                  </a:ext>
                </a:extLst>
              </p:cNvPr>
              <p:cNvSpPr/>
              <p:nvPr/>
            </p:nvSpPr>
            <p:spPr>
              <a:xfrm>
                <a:off x="8155276" y="3497162"/>
                <a:ext cx="266700" cy="266458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3B02E3A8-0AC0-4CA8-A3B8-CAD185FC4D83}"/>
                  </a:ext>
                </a:extLst>
              </p:cNvPr>
              <p:cNvSpPr/>
              <p:nvPr/>
            </p:nvSpPr>
            <p:spPr>
              <a:xfrm>
                <a:off x="8594798" y="3854664"/>
                <a:ext cx="205741" cy="209422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Flussdiagramm: Verbinder 162">
                <a:extLst>
                  <a:ext uri="{FF2B5EF4-FFF2-40B4-BE49-F238E27FC236}">
                    <a16:creationId xmlns:a16="http://schemas.microsoft.com/office/drawing/2014/main" id="{1F0B4C90-60DC-4C0C-AE79-56CB512BD12B}"/>
                  </a:ext>
                </a:extLst>
              </p:cNvPr>
              <p:cNvSpPr/>
              <p:nvPr/>
            </p:nvSpPr>
            <p:spPr>
              <a:xfrm>
                <a:off x="8973360" y="4108446"/>
                <a:ext cx="205741" cy="209422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64" name="Grafik 163" descr="Fragezeichen mit einfarbiger Füllung">
                <a:extLst>
                  <a:ext uri="{FF2B5EF4-FFF2-40B4-BE49-F238E27FC236}">
                    <a16:creationId xmlns:a16="http://schemas.microsoft.com/office/drawing/2014/main" id="{A1F94C2D-0FA5-4738-AC54-11E3CB8BC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577573" y="3840139"/>
                <a:ext cx="516070" cy="516070"/>
              </a:xfrm>
              <a:prstGeom prst="rect">
                <a:avLst/>
              </a:prstGeom>
            </p:spPr>
          </p:pic>
        </p:grpSp>
        <p:pic>
          <p:nvPicPr>
            <p:cNvPr id="157" name="Grafik 156" descr="Fragezeichen mit einfarbiger Füllung">
              <a:extLst>
                <a:ext uri="{FF2B5EF4-FFF2-40B4-BE49-F238E27FC236}">
                  <a16:creationId xmlns:a16="http://schemas.microsoft.com/office/drawing/2014/main" id="{B5784B78-2D00-470F-BB9C-68C599A76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250" y="2777617"/>
              <a:ext cx="516070" cy="516070"/>
            </a:xfrm>
            <a:prstGeom prst="rect">
              <a:avLst/>
            </a:prstGeom>
          </p:spPr>
        </p:pic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C7E1EFF5-9C4B-4D7A-9115-1EFB608A6F27}"/>
              </a:ext>
            </a:extLst>
          </p:cNvPr>
          <p:cNvGrpSpPr/>
          <p:nvPr/>
        </p:nvGrpSpPr>
        <p:grpSpPr>
          <a:xfrm>
            <a:off x="2519110" y="3652950"/>
            <a:ext cx="3771142" cy="2519273"/>
            <a:chOff x="2519110" y="3652950"/>
            <a:chExt cx="3771142" cy="2519273"/>
          </a:xfrm>
        </p:grpSpPr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33351475-228D-481C-A0E8-E3B88E5C928B}"/>
                </a:ext>
              </a:extLst>
            </p:cNvPr>
            <p:cNvGrpSpPr/>
            <p:nvPr/>
          </p:nvGrpSpPr>
          <p:grpSpPr>
            <a:xfrm>
              <a:off x="3098343" y="3652950"/>
              <a:ext cx="3191909" cy="2519273"/>
              <a:chOff x="2980335" y="2461806"/>
              <a:chExt cx="3191909" cy="2519273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379DADE9-5B05-40DF-B2FD-797724E6F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t="22480"/>
              <a:stretch/>
            </p:blipFill>
            <p:spPr>
              <a:xfrm>
                <a:off x="3489981" y="3607816"/>
                <a:ext cx="1849588" cy="1211142"/>
              </a:xfrm>
              <a:prstGeom prst="rect">
                <a:avLst/>
              </a:prstGeom>
            </p:spPr>
          </p:pic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1DC9CD1-05A0-40BC-A3BB-139ECE21E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>
                            <a14:foregroundMark x1="73333" y1="30556" x2="69167" y2="32500"/>
                            <a14:foregroundMark x1="55000" y1="30000" x2="55000" y2="30000"/>
                            <a14:foregroundMark x1="50833" y1="37778" x2="50833" y2="37778"/>
                            <a14:foregroundMark x1="55278" y1="45278" x2="55278" y2="45278"/>
                            <a14:foregroundMark x1="61111" y1="52222" x2="61111" y2="52222"/>
                            <a14:foregroundMark x1="70556" y1="53333" x2="70556" y2="53333"/>
                            <a14:foregroundMark x1="77222" y1="49167" x2="77222" y2="49167"/>
                            <a14:foregroundMark x1="83333" y1="44722" x2="83333" y2="44722"/>
                            <a14:foregroundMark x1="84722" y1="36111" x2="84722" y2="36111"/>
                            <a14:foregroundMark x1="82222" y1="27778" x2="82222" y2="27778"/>
                            <a14:foregroundMark x1="76111" y1="22222" x2="76111" y2="22222"/>
                            <a14:foregroundMark x1="67778" y1="20833" x2="67778" y2="20833"/>
                            <a14:foregroundMark x1="59722" y1="23333" x2="59722" y2="23333"/>
                            <a14:foregroundMark x1="54167" y1="60278" x2="54167" y2="60278"/>
                            <a14:foregroundMark x1="50278" y1="54444" x2="50278" y2="54444"/>
                            <a14:foregroundMark x1="39444" y1="54444" x2="39444" y2="54444"/>
                            <a14:foregroundMark x1="47222" y1="61944" x2="47222" y2="61944"/>
                            <a14:foregroundMark x1="53333" y1="67778" x2="53333" y2="67778"/>
                            <a14:foregroundMark x1="61111" y1="67778" x2="61111" y2="67778"/>
                            <a14:foregroundMark x1="71111" y1="67778" x2="71111" y2="67778"/>
                            <a14:foregroundMark x1="79722" y1="67778" x2="79722" y2="67778"/>
                            <a14:foregroundMark x1="74722" y1="60833" x2="74722" y2="60833"/>
                            <a14:foregroundMark x1="66667" y1="62222" x2="66667" y2="62222"/>
                            <a14:foregroundMark x1="55556" y1="51667" x2="55556" y2="51667"/>
                            <a14:foregroundMark x1="65000" y1="54444" x2="65000" y2="54444"/>
                            <a14:foregroundMark x1="61944" y1="55000" x2="61944" y2="55000"/>
                            <a14:foregroundMark x1="71389" y1="55556" x2="71389" y2="55556"/>
                            <a14:foregroundMark x1="67500" y1="57500" x2="67500" y2="57500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07946" y="2661314"/>
                <a:ext cx="1173076" cy="1173076"/>
              </a:xfrm>
              <a:prstGeom prst="rect">
                <a:avLst/>
              </a:prstGeom>
              <a:noFill/>
              <a:effectLst/>
            </p:spPr>
          </p:pic>
          <p:sp>
            <p:nvSpPr>
              <p:cNvPr id="1079" name="Additionszeichen 1078">
                <a:extLst>
                  <a:ext uri="{FF2B5EF4-FFF2-40B4-BE49-F238E27FC236}">
                    <a16:creationId xmlns:a16="http://schemas.microsoft.com/office/drawing/2014/main" id="{F13A0444-EC58-4E2F-A47B-3824ECCC1E05}"/>
                  </a:ext>
                </a:extLst>
              </p:cNvPr>
              <p:cNvSpPr/>
              <p:nvPr/>
            </p:nvSpPr>
            <p:spPr>
              <a:xfrm>
                <a:off x="4229114" y="3122489"/>
                <a:ext cx="463673" cy="500244"/>
              </a:xfrm>
              <a:prstGeom prst="mathPlus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2" name="Grafik 151" descr="Fragezeichen mit einfarbiger Füllung">
                <a:extLst>
                  <a:ext uri="{FF2B5EF4-FFF2-40B4-BE49-F238E27FC236}">
                    <a16:creationId xmlns:a16="http://schemas.microsoft.com/office/drawing/2014/main" id="{2D58C25D-D5DA-41CD-9314-C4F416833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351084" y="2818531"/>
                <a:ext cx="729311" cy="729311"/>
              </a:xfrm>
              <a:prstGeom prst="rect">
                <a:avLst/>
              </a:prstGeom>
            </p:spPr>
          </p:pic>
          <p:sp>
            <p:nvSpPr>
              <p:cNvPr id="156" name="Wolke 155">
                <a:extLst>
                  <a:ext uri="{FF2B5EF4-FFF2-40B4-BE49-F238E27FC236}">
                    <a16:creationId xmlns:a16="http://schemas.microsoft.com/office/drawing/2014/main" id="{9CCB1687-DBD8-4A2C-B6B4-72B5DF43FB83}"/>
                  </a:ext>
                </a:extLst>
              </p:cNvPr>
              <p:cNvSpPr/>
              <p:nvPr/>
            </p:nvSpPr>
            <p:spPr>
              <a:xfrm>
                <a:off x="2980335" y="2461806"/>
                <a:ext cx="3191909" cy="2519273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9" name="Flussdiagramm: Verbinder 158">
              <a:extLst>
                <a:ext uri="{FF2B5EF4-FFF2-40B4-BE49-F238E27FC236}">
                  <a16:creationId xmlns:a16="http://schemas.microsoft.com/office/drawing/2014/main" id="{9A1AD76B-4369-4763-B83F-F0CC2EE980F8}"/>
                </a:ext>
              </a:extLst>
            </p:cNvPr>
            <p:cNvSpPr/>
            <p:nvPr/>
          </p:nvSpPr>
          <p:spPr>
            <a:xfrm>
              <a:off x="2904295" y="4050862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0" name="Flussdiagramm: Verbinder 159">
              <a:extLst>
                <a:ext uri="{FF2B5EF4-FFF2-40B4-BE49-F238E27FC236}">
                  <a16:creationId xmlns:a16="http://schemas.microsoft.com/office/drawing/2014/main" id="{1C0A4007-3E89-4435-AA3A-BAFA84F06025}"/>
                </a:ext>
              </a:extLst>
            </p:cNvPr>
            <p:cNvSpPr/>
            <p:nvPr/>
          </p:nvSpPr>
          <p:spPr>
            <a:xfrm>
              <a:off x="2519110" y="4179229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098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Idea</a:t>
            </a:r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 &amp; Project Outline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Idea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5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oogle Shape;64;p14">
            <a:extLst>
              <a:ext uri="{FF2B5EF4-FFF2-40B4-BE49-F238E27FC236}">
                <a16:creationId xmlns:a16="http://schemas.microsoft.com/office/drawing/2014/main" id="{71FE4D5D-7C4A-4A4F-B3CD-235E0E9B12E3}"/>
              </a:ext>
            </a:extLst>
          </p:cNvPr>
          <p:cNvSpPr txBox="1">
            <a:spLocks/>
          </p:cNvSpPr>
          <p:nvPr/>
        </p:nvSpPr>
        <p:spPr>
          <a:xfrm>
            <a:off x="625152" y="1651517"/>
            <a:ext cx="11146546" cy="44973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Analyze wind and solar data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Look at legal requirements as well as </a:t>
            </a:r>
            <a:r>
              <a:rPr lang="en-US" sz="2000" dirty="0" err="1">
                <a:solidFill>
                  <a:srgbClr val="000000"/>
                </a:solidFill>
              </a:rPr>
              <a:t>meterological</a:t>
            </a:r>
            <a:r>
              <a:rPr lang="en-US" sz="2000" dirty="0">
                <a:solidFill>
                  <a:srgbClr val="000000"/>
                </a:solidFill>
              </a:rPr>
              <a:t> data </a:t>
            </a:r>
            <a:r>
              <a:rPr lang="en-US" sz="2000" dirty="0">
                <a:solidFill>
                  <a:schemeClr val="dk1"/>
                </a:solidFill>
              </a:rPr>
              <a:t>(wind speeds, sunlight hours, etc.)</a:t>
            </a:r>
            <a:r>
              <a:rPr lang="en-US" sz="2000" dirty="0">
                <a:solidFill>
                  <a:srgbClr val="000000"/>
                </a:solidFill>
              </a:rPr>
              <a:t> and consisting infrastructure (high voltage lines)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Show these locations a map (Highlight the best locations with a </a:t>
            </a:r>
            <a:r>
              <a:rPr lang="en-US" sz="2000" dirty="0" err="1">
                <a:solidFill>
                  <a:srgbClr val="000000"/>
                </a:solidFill>
              </a:rPr>
              <a:t>colour</a:t>
            </a:r>
            <a:r>
              <a:rPr lang="en-US" sz="2000" dirty="0">
                <a:solidFill>
                  <a:srgbClr val="000000"/>
                </a:solidFill>
              </a:rPr>
              <a:t>-ranking)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Optional: Calculate the </a:t>
            </a:r>
            <a:r>
              <a:rPr lang="en-US" sz="2000" dirty="0" err="1">
                <a:solidFill>
                  <a:srgbClr val="000000"/>
                </a:solidFill>
              </a:rPr>
              <a:t>amout</a:t>
            </a:r>
            <a:r>
              <a:rPr lang="en-US" sz="2000" dirty="0">
                <a:solidFill>
                  <a:srgbClr val="000000"/>
                </a:solidFill>
              </a:rPr>
              <a:t> energy that can be produced at a specific location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Optional: Calculate the break even-point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000000"/>
                </a:solidFill>
              </a:rPr>
              <a:t>→ Goal: Recommend ideal locations for solar or wind parks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C9ED0C51-B06E-4A48-8F8E-40C4623C6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678" y="1367466"/>
            <a:ext cx="589296" cy="589296"/>
          </a:xfrm>
          <a:prstGeom prst="rect">
            <a:avLst/>
          </a:prstGeom>
        </p:spPr>
      </p:pic>
      <p:pic>
        <p:nvPicPr>
          <p:cNvPr id="16" name="Grafik 15" descr="Sonne mit einfarbiger Füllung">
            <a:extLst>
              <a:ext uri="{FF2B5EF4-FFF2-40B4-BE49-F238E27FC236}">
                <a16:creationId xmlns:a16="http://schemas.microsoft.com/office/drawing/2014/main" id="{B58A9A8E-FFDE-4CB5-A89F-A41DEFC23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8585" y="2851840"/>
            <a:ext cx="504545" cy="504545"/>
          </a:xfrm>
          <a:prstGeom prst="rect">
            <a:avLst/>
          </a:prstGeom>
        </p:spPr>
      </p:pic>
      <p:pic>
        <p:nvPicPr>
          <p:cNvPr id="17" name="Grafik 16" descr="Windkraftanlagen mit einfarbiger Füllung">
            <a:extLst>
              <a:ext uri="{FF2B5EF4-FFF2-40B4-BE49-F238E27FC236}">
                <a16:creationId xmlns:a16="http://schemas.microsoft.com/office/drawing/2014/main" id="{7A3F1E4E-D19D-4E1C-B5B0-503666421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80933" y="2872479"/>
            <a:ext cx="504545" cy="504545"/>
          </a:xfrm>
          <a:prstGeom prst="rect">
            <a:avLst/>
          </a:prstGeom>
        </p:spPr>
      </p:pic>
      <p:pic>
        <p:nvPicPr>
          <p:cNvPr id="18" name="Grafik 17" descr="Statistiken mit einfarbiger Füllung">
            <a:extLst>
              <a:ext uri="{FF2B5EF4-FFF2-40B4-BE49-F238E27FC236}">
                <a16:creationId xmlns:a16="http://schemas.microsoft.com/office/drawing/2014/main" id="{8622A4F8-8667-4F5A-A0D0-988233CF16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56157" y="1681632"/>
            <a:ext cx="613910" cy="613910"/>
          </a:xfrm>
          <a:prstGeom prst="rect">
            <a:avLst/>
          </a:prstGeom>
        </p:spPr>
      </p:pic>
      <p:pic>
        <p:nvPicPr>
          <p:cNvPr id="21" name="Grafik 20" descr="Karte mit Ortsmarkierung mit einfarbiger Füllung">
            <a:extLst>
              <a:ext uri="{FF2B5EF4-FFF2-40B4-BE49-F238E27FC236}">
                <a16:creationId xmlns:a16="http://schemas.microsoft.com/office/drawing/2014/main" id="{078F12D3-304C-45D8-8F67-E95A0E17D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03339" y="3248906"/>
            <a:ext cx="683661" cy="683661"/>
          </a:xfrm>
          <a:prstGeom prst="rect">
            <a:avLst/>
          </a:prstGeom>
        </p:spPr>
      </p:pic>
      <p:pic>
        <p:nvPicPr>
          <p:cNvPr id="27" name="Grafik 26" descr="Taschenrechner mit einfarbiger Füllung">
            <a:extLst>
              <a:ext uri="{FF2B5EF4-FFF2-40B4-BE49-F238E27FC236}">
                <a16:creationId xmlns:a16="http://schemas.microsoft.com/office/drawing/2014/main" id="{069DAC18-681D-4674-BDE0-E7E430BC17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45807" y="4631761"/>
            <a:ext cx="644025" cy="6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93830B55-91DD-43A5-BC77-DC9C53E5E6B7}"/>
              </a:ext>
            </a:extLst>
          </p:cNvPr>
          <p:cNvSpPr txBox="1">
            <a:spLocks/>
          </p:cNvSpPr>
          <p:nvPr/>
        </p:nvSpPr>
        <p:spPr>
          <a:xfrm>
            <a:off x="758952" y="128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Problems &amp; Solutions</a:t>
            </a:r>
            <a:br>
              <a:rPr lang="de-DE" dirty="0"/>
            </a:br>
            <a:r>
              <a:rPr lang="de-DE" sz="2800" dirty="0" err="1">
                <a:solidFill>
                  <a:srgbClr val="FA1E5A"/>
                </a:solidFill>
                <a:latin typeface="+mn-lt"/>
              </a:rPr>
              <a:t>Improving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model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accuracy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D28A8B5-65FE-4F19-B67E-4CCB3175A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4154" y="1982246"/>
            <a:ext cx="4637690" cy="4038095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6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Windkraftanlagen mit einfarbiger Füllung">
            <a:extLst>
              <a:ext uri="{FF2B5EF4-FFF2-40B4-BE49-F238E27FC236}">
                <a16:creationId xmlns:a16="http://schemas.microsoft.com/office/drawing/2014/main" id="{164B472B-F48F-4A20-BDD3-F02283713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780" y="2570488"/>
            <a:ext cx="2095500" cy="2095500"/>
          </a:xfrm>
          <a:prstGeom prst="rect">
            <a:avLst/>
          </a:prstGeom>
        </p:spPr>
      </p:pic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C088969-2607-4A27-99CD-5C64854861AA}"/>
              </a:ext>
            </a:extLst>
          </p:cNvPr>
          <p:cNvSpPr txBox="1">
            <a:spLocks/>
          </p:cNvSpPr>
          <p:nvPr/>
        </p:nvSpPr>
        <p:spPr>
          <a:xfrm>
            <a:off x="-430151" y="6468169"/>
            <a:ext cx="7562471" cy="390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/>
              <a:t>Green Energy Locations | L. Kögel, S. Maibach, G. Sacher, S. Schad, L. M. Schiffers |  25.09.2021 </a:t>
            </a:r>
            <a:endParaRPr lang="de-DE" b="1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76C114B5-716E-46CE-B4FB-48F3806D64D0}"/>
              </a:ext>
            </a:extLst>
          </p:cNvPr>
          <p:cNvSpPr txBox="1">
            <a:spLocks/>
          </p:cNvSpPr>
          <p:nvPr/>
        </p:nvSpPr>
        <p:spPr>
          <a:xfrm>
            <a:off x="9259110" y="643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6B7E75-EB40-41B6-AF69-265A5D51A919}" type="slidenum">
              <a:rPr lang="de-DE" sz="1600" b="1" smtClean="0"/>
              <a:pPr/>
              <a:t>6</a:t>
            </a:fld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35033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First Headline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Second 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7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845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Breitbild</PresentationFormat>
  <Paragraphs>62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Aharoni</vt:lpstr>
      <vt:lpstr>Arial</vt:lpstr>
      <vt:lpstr>Calibri</vt:lpstr>
      <vt:lpstr>Calibri Light</vt:lpstr>
      <vt:lpstr>Livvic</vt:lpstr>
      <vt:lpstr>Office</vt:lpstr>
      <vt:lpstr>PowerPoint-Präsentation</vt:lpstr>
      <vt:lpstr>PowerPoint-Präsentation</vt:lpstr>
      <vt:lpstr>The Team Groovy Green Geeks</vt:lpstr>
      <vt:lpstr>Introduction Ideal Locations for Green Energy</vt:lpstr>
      <vt:lpstr>Idea &amp; Project Outline Project Idea</vt:lpstr>
      <vt:lpstr>PowerPoint-Präsentation</vt:lpstr>
      <vt:lpstr>First Headline Second Headline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Koegel</dc:creator>
  <cp:lastModifiedBy>Lena Kögel</cp:lastModifiedBy>
  <cp:revision>11</cp:revision>
  <dcterms:created xsi:type="dcterms:W3CDTF">2021-09-02T13:41:33Z</dcterms:created>
  <dcterms:modified xsi:type="dcterms:W3CDTF">2021-09-22T09:13:28Z</dcterms:modified>
</cp:coreProperties>
</file>